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3" r:id="rId3"/>
    <p:sldId id="289" r:id="rId4"/>
    <p:sldId id="281" r:id="rId5"/>
    <p:sldId id="282" r:id="rId6"/>
    <p:sldId id="283" r:id="rId7"/>
    <p:sldId id="292" r:id="rId8"/>
    <p:sldId id="290" r:id="rId9"/>
    <p:sldId id="291" r:id="rId10"/>
    <p:sldId id="260" r:id="rId11"/>
    <p:sldId id="293" r:id="rId12"/>
    <p:sldId id="261" r:id="rId13"/>
    <p:sldId id="278" r:id="rId14"/>
    <p:sldId id="267" r:id="rId15"/>
    <p:sldId id="268" r:id="rId16"/>
    <p:sldId id="257" r:id="rId17"/>
    <p:sldId id="265" r:id="rId18"/>
    <p:sldId id="258" r:id="rId19"/>
    <p:sldId id="259" r:id="rId20"/>
    <p:sldId id="275" r:id="rId21"/>
    <p:sldId id="279" r:id="rId22"/>
    <p:sldId id="269" r:id="rId23"/>
    <p:sldId id="288" r:id="rId24"/>
    <p:sldId id="276" r:id="rId25"/>
    <p:sldId id="273" r:id="rId26"/>
    <p:sldId id="274" r:id="rId27"/>
    <p:sldId id="262" r:id="rId28"/>
    <p:sldId id="284" r:id="rId29"/>
    <p:sldId id="277" r:id="rId30"/>
    <p:sldId id="280" r:id="rId31"/>
    <p:sldId id="286" r:id="rId32"/>
    <p:sldId id="287" r:id="rId33"/>
    <p:sldId id="285" r:id="rId34"/>
    <p:sldId id="264" r:id="rId35"/>
    <p:sldId id="266" r:id="rId3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3300"/>
    <a:srgbClr val="99FF33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724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ED69-A592-4C42-B9C4-87BAFACA6E60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632C7-026A-487F-9A3D-66B5159A3A5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204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632C7-026A-487F-9A3D-66B5159A3A53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2B1CA-6A08-4E4E-8426-C9003C5755E5}" type="datetimeFigureOut">
              <a:rPr lang="cs-CZ" smtClean="0"/>
              <a:pPr/>
              <a:t>1.7.2025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BFF4D-3F72-4A3C-9B5A-4018D65482A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nns.cz/amo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yskova-matematika.cz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wocabee.app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schooltour.cz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zs.bylany@centrum.cz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cs-CZ" sz="5500" b="1" cap="all" dirty="0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Základní škola </a:t>
            </a:r>
            <a:r>
              <a:rPr lang="cs-CZ" sz="5500" b="1" cap="all" dirty="0" err="1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Bylany</a:t>
            </a:r>
            <a:endParaRPr lang="cs-CZ" sz="5500" b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4" name="Obrázek 3" descr="IMG-20210227-WA0002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41769" y="1772816"/>
            <a:ext cx="9060462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sz="5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O NÁS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589240"/>
          </a:xfrm>
        </p:spPr>
        <p:txBody>
          <a:bodyPr>
            <a:normAutofit fontScale="92500" lnSpcReduction="10000"/>
          </a:bodyPr>
          <a:lstStyle/>
          <a:p>
            <a:r>
              <a:rPr lang="cs-CZ" sz="2500" b="1" dirty="0">
                <a:latin typeface="Book Antiqua" pitchFamily="18" charset="0"/>
              </a:rPr>
              <a:t>jsme </a:t>
            </a:r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málotřídní základní škola </a:t>
            </a:r>
            <a:r>
              <a:rPr lang="cs-CZ" sz="2500" b="1" dirty="0">
                <a:latin typeface="Book Antiqua" pitchFamily="18" charset="0"/>
              </a:rPr>
              <a:t>s pěti ročníky</a:t>
            </a:r>
          </a:p>
          <a:p>
            <a:r>
              <a:rPr lang="cs-CZ" sz="2500" b="1" dirty="0">
                <a:latin typeface="Book Antiqua" pitchFamily="18" charset="0"/>
              </a:rPr>
              <a:t>v</a:t>
            </a:r>
            <a:r>
              <a:rPr lang="cs-CZ" sz="2500" b="1" dirty="0" smtClean="0">
                <a:latin typeface="Book Antiqua" pitchFamily="18" charset="0"/>
              </a:rPr>
              <a:t>yučujeme </a:t>
            </a:r>
            <a:r>
              <a:rPr lang="cs-CZ" sz="2500" b="1" dirty="0" smtClean="0">
                <a:latin typeface="Book Antiqua" pitchFamily="18" charset="0"/>
              </a:rPr>
              <a:t>ve </a:t>
            </a:r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třech kmenových třídách</a:t>
            </a:r>
          </a:p>
          <a:p>
            <a:pPr lvl="1"/>
            <a:r>
              <a:rPr lang="cs-CZ" sz="2100" i="1" dirty="0">
                <a:latin typeface="Book Antiqua" pitchFamily="18" charset="0"/>
              </a:rPr>
              <a:t>I. třída (</a:t>
            </a:r>
            <a:r>
              <a:rPr lang="cs-CZ" sz="2100" i="1" dirty="0" smtClean="0">
                <a:latin typeface="Book Antiqua" pitchFamily="18" charset="0"/>
              </a:rPr>
              <a:t>1.ročník</a:t>
            </a:r>
            <a:r>
              <a:rPr lang="cs-CZ" sz="2100" i="1" dirty="0">
                <a:latin typeface="Book Antiqua" pitchFamily="18" charset="0"/>
              </a:rPr>
              <a:t>)</a:t>
            </a:r>
          </a:p>
          <a:p>
            <a:pPr lvl="1"/>
            <a:r>
              <a:rPr lang="cs-CZ" sz="2100" i="1" dirty="0">
                <a:latin typeface="Book Antiqua" pitchFamily="18" charset="0"/>
              </a:rPr>
              <a:t>II. třída </a:t>
            </a:r>
            <a:r>
              <a:rPr lang="cs-CZ" sz="2100" i="1" dirty="0" smtClean="0">
                <a:latin typeface="Book Antiqua" pitchFamily="18" charset="0"/>
              </a:rPr>
              <a:t>(</a:t>
            </a:r>
            <a:r>
              <a:rPr lang="cs-CZ" sz="2100" i="1" dirty="0" smtClean="0">
                <a:latin typeface="Book Antiqua" pitchFamily="18" charset="0"/>
              </a:rPr>
              <a:t>2. a 3.</a:t>
            </a:r>
            <a:r>
              <a:rPr lang="cs-CZ" sz="2100" i="1" dirty="0" smtClean="0">
                <a:latin typeface="Book Antiqua" pitchFamily="18" charset="0"/>
              </a:rPr>
              <a:t> </a:t>
            </a:r>
            <a:r>
              <a:rPr lang="cs-CZ" sz="2100" i="1" dirty="0">
                <a:latin typeface="Book Antiqua" pitchFamily="18" charset="0"/>
              </a:rPr>
              <a:t>ročník)</a:t>
            </a:r>
          </a:p>
          <a:p>
            <a:pPr lvl="1"/>
            <a:r>
              <a:rPr lang="cs-CZ" sz="2100" i="1" dirty="0">
                <a:latin typeface="Book Antiqua" pitchFamily="18" charset="0"/>
              </a:rPr>
              <a:t>III. třída </a:t>
            </a:r>
            <a:r>
              <a:rPr lang="cs-CZ" sz="2100" i="1" dirty="0" smtClean="0">
                <a:latin typeface="Book Antiqua" pitchFamily="18" charset="0"/>
              </a:rPr>
              <a:t>(4. </a:t>
            </a:r>
            <a:r>
              <a:rPr lang="cs-CZ" sz="2100" i="1" dirty="0">
                <a:latin typeface="Book Antiqua" pitchFamily="18" charset="0"/>
              </a:rPr>
              <a:t>a 5. ročník)</a:t>
            </a:r>
          </a:p>
          <a:p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provoz </a:t>
            </a:r>
            <a:r>
              <a:rPr lang="cs-CZ" sz="2500" b="1" dirty="0" smtClean="0">
                <a:solidFill>
                  <a:srgbClr val="FF6600"/>
                </a:solidFill>
                <a:latin typeface="Book Antiqua" pitchFamily="18" charset="0"/>
              </a:rPr>
              <a:t>školy a školní družiny:</a:t>
            </a:r>
            <a:r>
              <a:rPr lang="cs-CZ" sz="2500" dirty="0" smtClean="0">
                <a:solidFill>
                  <a:srgbClr val="FF6600"/>
                </a:solidFill>
                <a:latin typeface="Book Antiqua" pitchFamily="18" charset="0"/>
              </a:rPr>
              <a:t> </a:t>
            </a:r>
            <a:r>
              <a:rPr lang="cs-CZ" sz="2500" b="1" dirty="0">
                <a:latin typeface="Book Antiqua" pitchFamily="18" charset="0"/>
              </a:rPr>
              <a:t>od 6:00 do 17:00 hodin</a:t>
            </a:r>
          </a:p>
          <a:p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stravování žáků:</a:t>
            </a:r>
            <a:r>
              <a:rPr lang="cs-CZ" sz="2500" dirty="0">
                <a:solidFill>
                  <a:srgbClr val="FF6600"/>
                </a:solidFill>
                <a:latin typeface="Book Antiqua" pitchFamily="18" charset="0"/>
              </a:rPr>
              <a:t> </a:t>
            </a:r>
            <a:r>
              <a:rPr lang="cs-CZ" sz="2500" b="1" dirty="0">
                <a:latin typeface="Book Antiqua" pitchFamily="18" charset="0"/>
              </a:rPr>
              <a:t>ve školní výdejně stravy (obědy dodává MŠ </a:t>
            </a:r>
            <a:r>
              <a:rPr lang="cs-CZ" sz="2500" b="1" dirty="0" err="1">
                <a:latin typeface="Book Antiqua" pitchFamily="18" charset="0"/>
              </a:rPr>
              <a:t>Chrášťany</a:t>
            </a:r>
            <a:r>
              <a:rPr lang="cs-CZ" sz="2500" b="1" dirty="0">
                <a:latin typeface="Book Antiqua" pitchFamily="18" charset="0"/>
              </a:rPr>
              <a:t>)</a:t>
            </a:r>
          </a:p>
          <a:p>
            <a:r>
              <a:rPr lang="cs-CZ" sz="2500" b="1" dirty="0">
                <a:latin typeface="Book Antiqua" pitchFamily="18" charset="0"/>
              </a:rPr>
              <a:t>ve spolupráci se zřizovatelem (Obec Chrášťany) spoluorganizujeme </a:t>
            </a:r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kulturní akce pro veřejnost </a:t>
            </a:r>
            <a:r>
              <a:rPr lang="cs-CZ" sz="2500" b="1" dirty="0" smtClean="0">
                <a:latin typeface="Book Antiqua" pitchFamily="18" charset="0"/>
              </a:rPr>
              <a:t>(</a:t>
            </a:r>
            <a:r>
              <a:rPr lang="cs-CZ" sz="2500" b="1" dirty="0" err="1" smtClean="0">
                <a:latin typeface="Book Antiqua" pitchFamily="18" charset="0"/>
              </a:rPr>
              <a:t>dušičkobraní</a:t>
            </a:r>
            <a:r>
              <a:rPr lang="cs-CZ" sz="2500" b="1" dirty="0" smtClean="0">
                <a:latin typeface="Book Antiqua" pitchFamily="18" charset="0"/>
              </a:rPr>
              <a:t>, rozsvěcení </a:t>
            </a:r>
            <a:r>
              <a:rPr lang="cs-CZ" sz="2500" b="1" dirty="0">
                <a:latin typeface="Book Antiqua" pitchFamily="18" charset="0"/>
              </a:rPr>
              <a:t>vánočních stromků, masopust…) </a:t>
            </a:r>
          </a:p>
          <a:p>
            <a:r>
              <a:rPr lang="cs-CZ" sz="2500" b="1" dirty="0">
                <a:latin typeface="Book Antiqua" pitchFamily="18" charset="0"/>
              </a:rPr>
              <a:t>pedagogové </a:t>
            </a:r>
            <a:r>
              <a:rPr lang="cs-CZ" sz="2500" b="1" dirty="0" smtClean="0">
                <a:latin typeface="Book Antiqua" pitchFamily="18" charset="0"/>
              </a:rPr>
              <a:t>spolupracují</a:t>
            </a:r>
            <a:r>
              <a:rPr lang="cs-CZ" sz="2500" b="1" dirty="0" smtClean="0">
                <a:latin typeface="Book Antiqua" pitchFamily="18" charset="0"/>
              </a:rPr>
              <a:t> v každé ze tříd </a:t>
            </a:r>
            <a:r>
              <a:rPr lang="cs-CZ" sz="2500" b="1" dirty="0" smtClean="0">
                <a:latin typeface="Book Antiqua" pitchFamily="18" charset="0"/>
              </a:rPr>
              <a:t>s </a:t>
            </a:r>
            <a:r>
              <a:rPr lang="cs-CZ" sz="2500" b="1" dirty="0" smtClean="0">
                <a:solidFill>
                  <a:srgbClr val="FF6600"/>
                </a:solidFill>
                <a:latin typeface="Book Antiqua" pitchFamily="18" charset="0"/>
              </a:rPr>
              <a:t>asistenty pedagoga</a:t>
            </a:r>
          </a:p>
          <a:p>
            <a:r>
              <a:rPr lang="cs-CZ" sz="2500" b="1" dirty="0" smtClean="0">
                <a:latin typeface="Book Antiqua" pitchFamily="18" charset="0"/>
              </a:rPr>
              <a:t>pomáháme </a:t>
            </a:r>
            <a:r>
              <a:rPr lang="cs-CZ" sz="2500" b="1" dirty="0">
                <a:latin typeface="Book Antiqua" pitchFamily="18" charset="0"/>
              </a:rPr>
              <a:t>žákům uspět u </a:t>
            </a:r>
            <a:r>
              <a:rPr lang="cs-CZ" sz="2500" b="1" dirty="0">
                <a:solidFill>
                  <a:srgbClr val="FF6600"/>
                </a:solidFill>
                <a:latin typeface="Book Antiqua" pitchFamily="18" charset="0"/>
              </a:rPr>
              <a:t>přijímacích zkoušek na víceletá gymnázia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O nás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cs-CZ" sz="2300" b="1" dirty="0">
                <a:latin typeface="Book Antiqua" pitchFamily="18" charset="0"/>
              </a:rPr>
              <a:t>ve všech </a:t>
            </a:r>
            <a:r>
              <a:rPr lang="cs-CZ" sz="2300" b="1" dirty="0" smtClean="0">
                <a:latin typeface="Book Antiqua" pitchFamily="18" charset="0"/>
              </a:rPr>
              <a:t>třídách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interaktivní </a:t>
            </a:r>
            <a:r>
              <a:rPr lang="cs-CZ" sz="2300" b="1" dirty="0" smtClean="0">
                <a:solidFill>
                  <a:srgbClr val="FF6600"/>
                </a:solidFill>
                <a:latin typeface="Book Antiqua" pitchFamily="18" charset="0"/>
              </a:rPr>
              <a:t>tabule</a:t>
            </a:r>
            <a:endParaRPr lang="cs-CZ" sz="2300" dirty="0">
              <a:solidFill>
                <a:srgbClr val="FF6600"/>
              </a:solidFill>
              <a:latin typeface="Book Antiqua" pitchFamily="18" charset="0"/>
            </a:endParaRPr>
          </a:p>
          <a:p>
            <a:r>
              <a:rPr lang="cs-CZ" sz="2300" b="1" dirty="0">
                <a:latin typeface="Book Antiqua" pitchFamily="18" charset="0"/>
              </a:rPr>
              <a:t>škola vybavena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stolními počítači i notebooky</a:t>
            </a:r>
          </a:p>
          <a:p>
            <a:r>
              <a:rPr lang="cs-CZ" sz="2300" b="1" dirty="0" smtClean="0">
                <a:latin typeface="Book Antiqua" pitchFamily="18" charset="0"/>
              </a:rPr>
              <a:t>po domluvě je </a:t>
            </a:r>
            <a:r>
              <a:rPr lang="cs-CZ" sz="2300" b="1" dirty="0">
                <a:latin typeface="Book Antiqua" pitchFamily="18" charset="0"/>
              </a:rPr>
              <a:t>možné notebook </a:t>
            </a:r>
            <a:r>
              <a:rPr lang="cs-CZ" sz="2300" b="1" dirty="0" smtClean="0">
                <a:latin typeface="Book Antiqua" pitchFamily="18" charset="0"/>
              </a:rPr>
              <a:t>zapůjčit</a:t>
            </a:r>
            <a:endParaRPr lang="cs-CZ" sz="2300" b="1" dirty="0">
              <a:latin typeface="Book Antiqua" pitchFamily="18" charset="0"/>
            </a:endParaRPr>
          </a:p>
          <a:p>
            <a:r>
              <a:rPr lang="cs-CZ" sz="2300" b="1" dirty="0">
                <a:latin typeface="Book Antiqua" pitchFamily="18" charset="0"/>
              </a:rPr>
              <a:t>klademe důraz na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individuální přístup k žákům</a:t>
            </a:r>
            <a:r>
              <a:rPr lang="cs-CZ" sz="2300" dirty="0">
                <a:latin typeface="Book Antiqua" pitchFamily="18" charset="0"/>
              </a:rPr>
              <a:t>,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přátelskou atmosféru </a:t>
            </a:r>
            <a:r>
              <a:rPr lang="cs-CZ" sz="2300" b="1" dirty="0">
                <a:latin typeface="Book Antiqua" pitchFamily="18" charset="0"/>
              </a:rPr>
              <a:t>a také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úzkou spolupráci s rodiči</a:t>
            </a:r>
          </a:p>
          <a:p>
            <a:pPr>
              <a:buNone/>
            </a:pPr>
            <a:endParaRPr lang="cs-CZ" sz="2500" i="1" dirty="0">
              <a:latin typeface="Book Antiqua" pitchFamily="18" charset="0"/>
            </a:endParaRPr>
          </a:p>
          <a:p>
            <a:pPr>
              <a:buNone/>
            </a:pPr>
            <a:endParaRPr lang="cs-CZ" sz="2500" dirty="0">
              <a:latin typeface="Book Antiqua" pitchFamily="18" charset="0"/>
            </a:endParaRPr>
          </a:p>
        </p:txBody>
      </p:sp>
      <p:pic>
        <p:nvPicPr>
          <p:cNvPr id="5" name="Obrázek 4" descr="IMG-20210227-WA0004.jpg"/>
          <p:cNvPicPr>
            <a:picLocks noChangeAspect="1"/>
          </p:cNvPicPr>
          <p:nvPr/>
        </p:nvPicPr>
        <p:blipFill>
          <a:blip r:embed="rId2" cstate="print">
            <a:lum bright="10000" contrast="30000"/>
          </a:blip>
          <a:stretch>
            <a:fillRect/>
          </a:stretch>
        </p:blipFill>
        <p:spPr>
          <a:xfrm>
            <a:off x="1475656" y="3284983"/>
            <a:ext cx="6192688" cy="3475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I. třída</a:t>
            </a:r>
          </a:p>
        </p:txBody>
      </p:sp>
      <p:pic>
        <p:nvPicPr>
          <p:cNvPr id="4" name="Zástupný symbol pro obsah 3" descr="IMG-20210226-WA0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178"/>
          <a:stretch>
            <a:fillRect/>
          </a:stretch>
        </p:blipFill>
        <p:spPr>
          <a:xfrm>
            <a:off x="251520" y="836711"/>
            <a:ext cx="8640960" cy="5821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I. třída</a:t>
            </a:r>
            <a:endParaRPr lang="cs-CZ" sz="4000" dirty="0"/>
          </a:p>
        </p:txBody>
      </p:sp>
      <p:pic>
        <p:nvPicPr>
          <p:cNvPr id="4" name="Zástupný symbol pro obsah 3" descr="IMG-20210226-WA00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3273"/>
          <a:stretch>
            <a:fillRect/>
          </a:stretch>
        </p:blipFill>
        <p:spPr>
          <a:xfrm>
            <a:off x="575556" y="876251"/>
            <a:ext cx="7992888" cy="5798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I. třída</a:t>
            </a:r>
            <a:endParaRPr lang="cs-CZ" sz="4000" dirty="0"/>
          </a:p>
        </p:txBody>
      </p:sp>
      <p:pic>
        <p:nvPicPr>
          <p:cNvPr id="4" name="Zástupný symbol pro obsah 3" descr="IMG-20210226-WA0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955"/>
          <a:stretch>
            <a:fillRect/>
          </a:stretch>
        </p:blipFill>
        <p:spPr>
          <a:xfrm>
            <a:off x="323528" y="836712"/>
            <a:ext cx="8496944" cy="5865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II. třída</a:t>
            </a:r>
          </a:p>
        </p:txBody>
      </p:sp>
      <p:pic>
        <p:nvPicPr>
          <p:cNvPr id="4" name="Zástupný symbol pro obsah 3" descr="IMG_20210302_0752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818"/>
          <a:stretch>
            <a:fillRect/>
          </a:stretch>
        </p:blipFill>
        <p:spPr>
          <a:xfrm>
            <a:off x="212569" y="764704"/>
            <a:ext cx="8718862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III. třída</a:t>
            </a:r>
            <a:endParaRPr lang="cs-CZ" sz="40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4" name="Zástupný symbol pro obsah 3" descr="IMG-20210302-WA0008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9150"/>
          <a:stretch>
            <a:fillRect/>
          </a:stretch>
        </p:blipFill>
        <p:spPr>
          <a:xfrm>
            <a:off x="143762" y="764704"/>
            <a:ext cx="8856476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III. třída</a:t>
            </a:r>
            <a:endParaRPr lang="cs-CZ" sz="4000" dirty="0"/>
          </a:p>
        </p:txBody>
      </p:sp>
      <p:pic>
        <p:nvPicPr>
          <p:cNvPr id="4" name="Zástupný symbol pro obsah 3" descr="IMG-20210302-WA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996"/>
          <a:stretch>
            <a:fillRect/>
          </a:stretch>
        </p:blipFill>
        <p:spPr>
          <a:xfrm>
            <a:off x="107504" y="764704"/>
            <a:ext cx="8928992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v 1. ročníku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79512" y="908720"/>
            <a:ext cx="4608512" cy="5616624"/>
          </a:xfrm>
        </p:spPr>
        <p:txBody>
          <a:bodyPr>
            <a:noAutofit/>
          </a:bodyPr>
          <a:lstStyle/>
          <a:p>
            <a:r>
              <a:rPr lang="cs-CZ" sz="2000" b="1" dirty="0">
                <a:latin typeface="Book Antiqua" pitchFamily="18" charset="0"/>
              </a:rPr>
              <a:t>ucelený soubor vzdělávacích materiálů </a:t>
            </a:r>
            <a:r>
              <a:rPr lang="cs-CZ" sz="2000" b="1" dirty="0">
                <a:solidFill>
                  <a:srgbClr val="FF6600"/>
                </a:solidFill>
                <a:latin typeface="Book Antiqua" pitchFamily="18" charset="0"/>
              </a:rPr>
              <a:t>AMOS</a:t>
            </a:r>
          </a:p>
          <a:p>
            <a:pPr lvl="1"/>
            <a:r>
              <a:rPr lang="cs-CZ" sz="2000" b="1" i="1" dirty="0">
                <a:solidFill>
                  <a:srgbClr val="FF6600"/>
                </a:solidFill>
                <a:latin typeface="Book Antiqua" pitchFamily="18" charset="0"/>
              </a:rPr>
              <a:t>Čteme a píšeme s Agátou </a:t>
            </a:r>
            <a:r>
              <a:rPr lang="cs-CZ" sz="2000" b="1" i="1" dirty="0" smtClean="0">
                <a:latin typeface="Book Antiqua" pitchFamily="18" charset="0"/>
              </a:rPr>
              <a:t>(metoda tří startů, analyticko-syntetická </a:t>
            </a:r>
            <a:r>
              <a:rPr lang="cs-CZ" sz="2000" b="1" i="1" dirty="0">
                <a:latin typeface="Book Antiqua" pitchFamily="18" charset="0"/>
              </a:rPr>
              <a:t>metoda čtení doplněná o efektivní prvky metody genetické</a:t>
            </a:r>
            <a:r>
              <a:rPr lang="cs-CZ" sz="2000" i="1" dirty="0">
                <a:latin typeface="Book Antiqua" pitchFamily="18" charset="0"/>
              </a:rPr>
              <a:t>)</a:t>
            </a:r>
            <a:endParaRPr lang="cs-CZ" sz="2000" b="1" i="1" dirty="0">
              <a:latin typeface="Book Antiqua" pitchFamily="18" charset="0"/>
            </a:endParaRPr>
          </a:p>
          <a:p>
            <a:pPr lvl="1"/>
            <a:r>
              <a:rPr lang="cs-CZ" sz="2000" b="1" i="1" dirty="0">
                <a:solidFill>
                  <a:srgbClr val="FF6600"/>
                </a:solidFill>
                <a:latin typeface="Book Antiqua" pitchFamily="18" charset="0"/>
              </a:rPr>
              <a:t>Matýskova matematika</a:t>
            </a:r>
          </a:p>
          <a:p>
            <a:pPr lvl="1"/>
            <a:r>
              <a:rPr lang="cs-CZ" sz="2000" b="1" i="1" dirty="0">
                <a:solidFill>
                  <a:srgbClr val="FF6600"/>
                </a:solidFill>
                <a:latin typeface="Book Antiqua" pitchFamily="18" charset="0"/>
              </a:rPr>
              <a:t>Objevujeme a poznáváme s Oskarem</a:t>
            </a:r>
            <a:endParaRPr lang="cs-CZ" sz="2000" i="1" dirty="0">
              <a:solidFill>
                <a:srgbClr val="FF6600"/>
              </a:solidFill>
              <a:latin typeface="Book Antiqua" pitchFamily="18" charset="0"/>
            </a:endParaRPr>
          </a:p>
          <a:p>
            <a:r>
              <a:rPr lang="cs-CZ" sz="2000" b="1" dirty="0">
                <a:solidFill>
                  <a:srgbClr val="FF6600"/>
                </a:solidFill>
                <a:latin typeface="Book Antiqua" pitchFamily="18" charset="0"/>
              </a:rPr>
              <a:t>výuková videa</a:t>
            </a:r>
          </a:p>
          <a:p>
            <a:pPr lvl="1"/>
            <a:r>
              <a:rPr lang="cs-CZ" sz="2000" b="1" i="1" dirty="0">
                <a:latin typeface="Book Antiqua" pitchFamily="18" charset="0"/>
              </a:rPr>
              <a:t>lze využít v době nemoci či k domácímu procvičování probíraného učiva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b="1" dirty="0">
                <a:latin typeface="Book Antiqua" pitchFamily="18" charset="0"/>
              </a:rPr>
              <a:t>více informací na: </a:t>
            </a:r>
            <a:r>
              <a:rPr lang="cs-CZ" sz="2000" dirty="0">
                <a:latin typeface="Book Antiqua" pitchFamily="18" charset="0"/>
                <a:hlinkClick r:id="rId2"/>
              </a:rPr>
              <a:t>www.</a:t>
            </a:r>
            <a:r>
              <a:rPr lang="cs-CZ" sz="2000" dirty="0" err="1">
                <a:latin typeface="Book Antiqua" pitchFamily="18" charset="0"/>
                <a:hlinkClick r:id="rId2"/>
              </a:rPr>
              <a:t>nns.cz</a:t>
            </a:r>
            <a:r>
              <a:rPr lang="cs-CZ" sz="2000" dirty="0">
                <a:latin typeface="Book Antiqua" pitchFamily="18" charset="0"/>
                <a:hlinkClick r:id="rId2"/>
              </a:rPr>
              <a:t>/</a:t>
            </a:r>
            <a:r>
              <a:rPr lang="cs-CZ" sz="2000" dirty="0" err="1">
                <a:latin typeface="Book Antiqua" pitchFamily="18" charset="0"/>
                <a:hlinkClick r:id="rId2"/>
              </a:rPr>
              <a:t>amos</a:t>
            </a:r>
            <a:r>
              <a:rPr lang="cs-CZ" sz="2000" dirty="0">
                <a:latin typeface="Book Antiqua" pitchFamily="18" charset="0"/>
              </a:rPr>
              <a:t> </a:t>
            </a:r>
          </a:p>
          <a:p>
            <a:r>
              <a:rPr lang="cs-CZ" sz="2000" b="1" dirty="0">
                <a:latin typeface="Book Antiqua" pitchFamily="18" charset="0"/>
              </a:rPr>
              <a:t>odkazy</a:t>
            </a:r>
            <a:r>
              <a:rPr lang="cs-CZ" sz="2000" dirty="0">
                <a:latin typeface="Book Antiqua" pitchFamily="18" charset="0"/>
              </a:rPr>
              <a:t> na výuková videa také </a:t>
            </a:r>
            <a:r>
              <a:rPr lang="cs-CZ" sz="2000" b="1" dirty="0">
                <a:latin typeface="Book Antiqua" pitchFamily="18" charset="0"/>
              </a:rPr>
              <a:t>na webových stránkách školy</a:t>
            </a:r>
          </a:p>
        </p:txBody>
      </p:sp>
      <p:pic>
        <p:nvPicPr>
          <p:cNvPr id="6" name="Zástupný symbol pro obsah 5" descr="IMG_20210226_13160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bright="10000"/>
          </a:blip>
          <a:srcRect t="2141" r="2039"/>
          <a:stretch>
            <a:fillRect/>
          </a:stretch>
        </p:blipFill>
        <p:spPr>
          <a:xfrm>
            <a:off x="4788024" y="1052736"/>
            <a:ext cx="4036656" cy="3024336"/>
          </a:xfrm>
        </p:spPr>
      </p:pic>
      <p:pic>
        <p:nvPicPr>
          <p:cNvPr id="8" name="Obrázek 7" descr="IMG_20210226_131648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 l="6688" t="1701" r="2751" b="1701"/>
          <a:stretch>
            <a:fillRect/>
          </a:stretch>
        </p:blipFill>
        <p:spPr>
          <a:xfrm>
            <a:off x="5148064" y="4149080"/>
            <a:ext cx="3240360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Co je to Metoda tří startů?</a:t>
            </a:r>
            <a:endParaRPr lang="cs-CZ" sz="40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4038600" cy="4781128"/>
          </a:xfrm>
        </p:spPr>
        <p:txBody>
          <a:bodyPr>
            <a:normAutofit fontScale="85000" lnSpcReduction="20000"/>
          </a:bodyPr>
          <a:lstStyle/>
          <a:p>
            <a:r>
              <a:rPr lang="cs-CZ" sz="3200" dirty="0" smtClean="0">
                <a:latin typeface="Book Antiqua" pitchFamily="18" charset="0"/>
              </a:rPr>
              <a:t>autorem metody </a:t>
            </a:r>
            <a:r>
              <a:rPr lang="cs-CZ" sz="3200" b="1" dirty="0" smtClean="0">
                <a:latin typeface="Book Antiqua" pitchFamily="18" charset="0"/>
              </a:rPr>
              <a:t>Mgr. Miloš Novotný </a:t>
            </a:r>
            <a:r>
              <a:rPr lang="cs-CZ" sz="3200" dirty="0" smtClean="0">
                <a:latin typeface="Book Antiqua" pitchFamily="18" charset="0"/>
              </a:rPr>
              <a:t>(zkušený pedagog, dlouhodobě vyučoval na málotřídní škole)</a:t>
            </a:r>
          </a:p>
          <a:p>
            <a:r>
              <a:rPr lang="cs-CZ" sz="3200" dirty="0" smtClean="0">
                <a:latin typeface="Book Antiqua" pitchFamily="18" charset="0"/>
              </a:rPr>
              <a:t>žáci nejsou naráz vystaveni čtyřem tvarovým podobám písmene, seznamují se s nimi postupně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99992" y="1196752"/>
            <a:ext cx="4536504" cy="547260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cs-CZ" b="1" dirty="0" smtClean="0">
                <a:solidFill>
                  <a:srgbClr val="FF6600"/>
                </a:solidFill>
                <a:latin typeface="Book Antiqua" pitchFamily="18" charset="0"/>
              </a:rPr>
              <a:t>START KE ČTENÍ S POROZUMĚNÍM </a:t>
            </a:r>
            <a:r>
              <a:rPr lang="cs-CZ" dirty="0" smtClean="0">
                <a:latin typeface="Book Antiqua" pitchFamily="18" charset="0"/>
              </a:rPr>
              <a:t>(čtení a psaní za pomoci pouze velkých tiskacích písmen, příprava na psaní vázaným písmem)</a:t>
            </a:r>
          </a:p>
          <a:p>
            <a:pPr marL="514350" indent="-514350">
              <a:buAutoNum type="arabicPeriod"/>
            </a:pPr>
            <a:r>
              <a:rPr lang="cs-CZ" b="1" dirty="0" smtClean="0">
                <a:solidFill>
                  <a:srgbClr val="FF6600"/>
                </a:solidFill>
                <a:latin typeface="Book Antiqua" pitchFamily="18" charset="0"/>
              </a:rPr>
              <a:t>START KE PSANÍ S POROZUMĚNÍM </a:t>
            </a:r>
            <a:r>
              <a:rPr lang="cs-CZ" dirty="0" smtClean="0">
                <a:latin typeface="Book Antiqua" pitchFamily="18" charset="0"/>
              </a:rPr>
              <a:t>(malé tvary tiskacích písmen, malé tvary vázaného písma)</a:t>
            </a:r>
          </a:p>
          <a:p>
            <a:pPr marL="514350" indent="-514350">
              <a:buAutoNum type="arabicPeriod"/>
            </a:pPr>
            <a:r>
              <a:rPr lang="cs-CZ" b="1" dirty="0" smtClean="0">
                <a:solidFill>
                  <a:srgbClr val="FF6600"/>
                </a:solidFill>
                <a:latin typeface="Book Antiqua" pitchFamily="18" charset="0"/>
              </a:rPr>
              <a:t>START K SYSTEMATICKÉ PRÁCI S TEXTEM </a:t>
            </a:r>
            <a:r>
              <a:rPr lang="cs-CZ" dirty="0" smtClean="0">
                <a:latin typeface="Book Antiqua" pitchFamily="18" charset="0"/>
              </a:rPr>
              <a:t>(čtení tiskacího písma kombinující velké i malé tvary písmen, práce s textem, velké tvary vázaného písma) </a:t>
            </a:r>
            <a:endParaRPr lang="cs-CZ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BALÍČEK PRO PRVŇÁČKY</a:t>
            </a:r>
            <a:endParaRPr lang="cs-CZ" sz="40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6" name="Zástupný symbol pro obsah 5" descr="IMG-20210227-WA0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7726" r="12737"/>
          <a:stretch>
            <a:fillRect/>
          </a:stretch>
        </p:blipFill>
        <p:spPr>
          <a:xfrm>
            <a:off x="1115616" y="1196751"/>
            <a:ext cx="6912768" cy="557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českého jazyka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500" dirty="0">
                <a:latin typeface="Book Antiqua" pitchFamily="18" charset="0"/>
              </a:rPr>
              <a:t>ve 2</a:t>
            </a:r>
            <a:r>
              <a:rPr lang="cs-CZ" sz="2500" dirty="0" smtClean="0">
                <a:latin typeface="Book Antiqua" pitchFamily="18" charset="0"/>
              </a:rPr>
              <a:t>. – 5. ročníku </a:t>
            </a:r>
            <a:r>
              <a:rPr lang="cs-CZ" sz="2500" b="1" dirty="0">
                <a:latin typeface="Book Antiqua" pitchFamily="18" charset="0"/>
              </a:rPr>
              <a:t>ucelený soubor výukových materiálů </a:t>
            </a:r>
            <a:r>
              <a:rPr lang="cs-CZ" sz="2500" dirty="0">
                <a:latin typeface="Book Antiqua" pitchFamily="18" charset="0"/>
              </a:rPr>
              <a:t>od nakladatelství </a:t>
            </a:r>
            <a:r>
              <a:rPr lang="cs-CZ" sz="2500" dirty="0" smtClean="0">
                <a:latin typeface="Book Antiqua" pitchFamily="18" charset="0"/>
              </a:rPr>
              <a:t>Nová)</a:t>
            </a:r>
          </a:p>
          <a:p>
            <a:r>
              <a:rPr lang="cs-CZ" sz="2500" dirty="0">
                <a:latin typeface="Book Antiqua" pitchFamily="18" charset="0"/>
              </a:rPr>
              <a:t>u</a:t>
            </a:r>
            <a:r>
              <a:rPr lang="cs-CZ" sz="2500" dirty="0" smtClean="0">
                <a:latin typeface="Book Antiqua" pitchFamily="18" charset="0"/>
              </a:rPr>
              <a:t>čebnice</a:t>
            </a:r>
          </a:p>
          <a:p>
            <a:r>
              <a:rPr lang="cs-CZ" sz="2500" dirty="0">
                <a:latin typeface="Book Antiqua" pitchFamily="18" charset="0"/>
              </a:rPr>
              <a:t>p</a:t>
            </a:r>
            <a:r>
              <a:rPr lang="cs-CZ" sz="2500" dirty="0" smtClean="0">
                <a:latin typeface="Book Antiqua" pitchFamily="18" charset="0"/>
              </a:rPr>
              <a:t>racovní sešity</a:t>
            </a:r>
          </a:p>
          <a:p>
            <a:r>
              <a:rPr lang="cs-CZ" sz="2500" dirty="0">
                <a:latin typeface="Book Antiqua" pitchFamily="18" charset="0"/>
              </a:rPr>
              <a:t>č</a:t>
            </a:r>
            <a:r>
              <a:rPr lang="cs-CZ" sz="2500" dirty="0" smtClean="0">
                <a:latin typeface="Book Antiqua" pitchFamily="18" charset="0"/>
              </a:rPr>
              <a:t>ítanky</a:t>
            </a:r>
          </a:p>
          <a:p>
            <a:pPr marL="0" indent="0">
              <a:buNone/>
            </a:pPr>
            <a:endParaRPr lang="cs-CZ" sz="2500" dirty="0">
              <a:latin typeface="Book Antiqua" pitchFamily="18" charset="0"/>
            </a:endParaRPr>
          </a:p>
        </p:txBody>
      </p:sp>
      <p:pic>
        <p:nvPicPr>
          <p:cNvPr id="6" name="Obrázek 5" descr="IMG_20210226_131100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1701" b="2751"/>
          <a:stretch>
            <a:fillRect/>
          </a:stretch>
        </p:blipFill>
        <p:spPr>
          <a:xfrm>
            <a:off x="4884982" y="1844824"/>
            <a:ext cx="3888432" cy="2786509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3168353"/>
          </a:xfrm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</a:t>
            </a:r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matematiky</a:t>
            </a:r>
            <a:endParaRPr lang="cs-CZ" sz="40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79512" y="1196752"/>
            <a:ext cx="4752528" cy="5445224"/>
          </a:xfrm>
        </p:spPr>
        <p:txBody>
          <a:bodyPr>
            <a:noAutofit/>
          </a:bodyPr>
          <a:lstStyle/>
          <a:p>
            <a:r>
              <a:rPr lang="cs-CZ" sz="2200" b="1" dirty="0">
                <a:solidFill>
                  <a:srgbClr val="FF6600"/>
                </a:solidFill>
                <a:latin typeface="Book Antiqua" pitchFamily="18" charset="0"/>
              </a:rPr>
              <a:t>Matýskova matematika</a:t>
            </a:r>
            <a:r>
              <a:rPr lang="cs-CZ" sz="2200" dirty="0">
                <a:solidFill>
                  <a:srgbClr val="FF6600"/>
                </a:solidFill>
                <a:latin typeface="Book Antiqua" pitchFamily="18" charset="0"/>
              </a:rPr>
              <a:t> </a:t>
            </a:r>
            <a:r>
              <a:rPr lang="cs-CZ" sz="2200" dirty="0">
                <a:latin typeface="Book Antiqua" pitchFamily="18" charset="0"/>
              </a:rPr>
              <a:t>(nakladatelství Nová škola)</a:t>
            </a:r>
          </a:p>
          <a:p>
            <a:r>
              <a:rPr lang="cs-CZ" sz="2200" b="1" dirty="0">
                <a:latin typeface="Book Antiqua" pitchFamily="18" charset="0"/>
              </a:rPr>
              <a:t>výuková videa</a:t>
            </a:r>
            <a:r>
              <a:rPr lang="cs-CZ" sz="2200" dirty="0">
                <a:latin typeface="Book Antiqua" pitchFamily="18" charset="0"/>
              </a:rPr>
              <a:t> k jednotlivým stránkám učebnice</a:t>
            </a:r>
          </a:p>
          <a:p>
            <a:pPr lvl="1"/>
            <a:r>
              <a:rPr lang="cs-CZ" sz="2200" i="1" dirty="0">
                <a:latin typeface="Book Antiqua" pitchFamily="18" charset="0"/>
              </a:rPr>
              <a:t>lze využít v době nemoci či k domácímu procvičování probíraného učiva</a:t>
            </a:r>
          </a:p>
          <a:p>
            <a:r>
              <a:rPr lang="cs-CZ" sz="2200" dirty="0">
                <a:latin typeface="Book Antiqua" pitchFamily="18" charset="0"/>
              </a:rPr>
              <a:t>učebnice podporují rozvoj</a:t>
            </a:r>
            <a:r>
              <a:rPr lang="cs-CZ" sz="2200" b="1" dirty="0">
                <a:latin typeface="Book Antiqua" pitchFamily="18" charset="0"/>
              </a:rPr>
              <a:t> čtenářské gramotnosti</a:t>
            </a:r>
            <a:r>
              <a:rPr lang="cs-CZ" sz="2200" dirty="0">
                <a:latin typeface="Book Antiqua" pitchFamily="18" charset="0"/>
              </a:rPr>
              <a:t> a </a:t>
            </a:r>
            <a:r>
              <a:rPr lang="cs-CZ" sz="2200" b="1" dirty="0">
                <a:latin typeface="Book Antiqua" pitchFamily="18" charset="0"/>
              </a:rPr>
              <a:t>logického myšlení</a:t>
            </a:r>
          </a:p>
          <a:p>
            <a:r>
              <a:rPr lang="cs-CZ" sz="2200" dirty="0">
                <a:latin typeface="Book Antiqua" pitchFamily="18" charset="0"/>
              </a:rPr>
              <a:t>důraz na </a:t>
            </a:r>
            <a:r>
              <a:rPr lang="cs-CZ" sz="2200" b="1" dirty="0">
                <a:latin typeface="Book Antiqua" pitchFamily="18" charset="0"/>
              </a:rPr>
              <a:t>finanční gramotnost</a:t>
            </a:r>
          </a:p>
          <a:p>
            <a:r>
              <a:rPr lang="cs-CZ" sz="2200" b="1" dirty="0">
                <a:latin typeface="Book Antiqua" pitchFamily="18" charset="0"/>
              </a:rPr>
              <a:t>od 3. ročníku samostatné učebnice i pracovní sešity geometrie </a:t>
            </a:r>
            <a:r>
              <a:rPr lang="cs-CZ" sz="2200" dirty="0">
                <a:latin typeface="Book Antiqua" pitchFamily="18" charset="0"/>
              </a:rPr>
              <a:t>(důraz na </a:t>
            </a:r>
            <a:r>
              <a:rPr lang="cs-CZ" sz="2200" b="1" dirty="0">
                <a:latin typeface="Book Antiqua" pitchFamily="18" charset="0"/>
              </a:rPr>
              <a:t>prostorovou představivost</a:t>
            </a:r>
            <a:r>
              <a:rPr lang="cs-CZ" sz="2200" dirty="0">
                <a:latin typeface="Book Antiqua" pitchFamily="18" charset="0"/>
              </a:rPr>
              <a:t>)</a:t>
            </a:r>
            <a:endParaRPr lang="cs-CZ" sz="2200" b="1" dirty="0">
              <a:latin typeface="Book Antiqua" pitchFamily="18" charset="0"/>
            </a:endParaRPr>
          </a:p>
        </p:txBody>
      </p:sp>
      <p:pic>
        <p:nvPicPr>
          <p:cNvPr id="6" name="Zástupný symbol pro obsah 5" descr="IMG-20210222-WA0010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20000" contrast="30000"/>
          </a:blip>
          <a:srcRect l="1272" t="10064" r="1146" b="13568"/>
          <a:stretch>
            <a:fillRect/>
          </a:stretch>
        </p:blipFill>
        <p:spPr>
          <a:xfrm rot="16200000">
            <a:off x="4875686" y="1253108"/>
            <a:ext cx="4032448" cy="4207769"/>
          </a:xfrm>
        </p:spPr>
      </p:pic>
      <p:sp>
        <p:nvSpPr>
          <p:cNvPr id="5" name="TextovéPole 4"/>
          <p:cNvSpPr txBox="1"/>
          <p:nvPr/>
        </p:nvSpPr>
        <p:spPr>
          <a:xfrm>
            <a:off x="5292080" y="5301208"/>
            <a:ext cx="35283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latin typeface="Book Antiqua" pitchFamily="18" charset="0"/>
              </a:rPr>
              <a:t>Více informací </a:t>
            </a:r>
            <a:r>
              <a:rPr lang="cs-CZ" sz="2200" dirty="0">
                <a:latin typeface="Book Antiqua" pitchFamily="18" charset="0"/>
              </a:rPr>
              <a:t>o Matýskově matematice </a:t>
            </a:r>
            <a:r>
              <a:rPr lang="cs-CZ" sz="2200" b="1" dirty="0">
                <a:latin typeface="Book Antiqua" pitchFamily="18" charset="0"/>
              </a:rPr>
              <a:t>na</a:t>
            </a:r>
            <a:r>
              <a:rPr lang="cs-CZ" sz="2200" dirty="0">
                <a:latin typeface="Book Antiqua" pitchFamily="18" charset="0"/>
              </a:rPr>
              <a:t>:</a:t>
            </a:r>
          </a:p>
          <a:p>
            <a:pPr algn="ctr">
              <a:buNone/>
            </a:pPr>
            <a:r>
              <a:rPr lang="cs-CZ" sz="2200" dirty="0">
                <a:latin typeface="Book Antiqua" pitchFamily="18" charset="0"/>
                <a:hlinkClick r:id="rId3"/>
              </a:rPr>
              <a:t>www.</a:t>
            </a:r>
            <a:r>
              <a:rPr lang="cs-CZ" sz="2200" dirty="0" err="1">
                <a:latin typeface="Book Antiqua" pitchFamily="18" charset="0"/>
                <a:hlinkClick r:id="rId3"/>
              </a:rPr>
              <a:t>matyskova</a:t>
            </a:r>
            <a:r>
              <a:rPr lang="cs-CZ" sz="2200" dirty="0">
                <a:latin typeface="Book Antiqua" pitchFamily="18" charset="0"/>
                <a:hlinkClick r:id="rId3"/>
              </a:rPr>
              <a:t>-matematika.</a:t>
            </a:r>
            <a:r>
              <a:rPr lang="cs-CZ" sz="2200" dirty="0" err="1">
                <a:latin typeface="Book Antiqua" pitchFamily="18" charset="0"/>
                <a:hlinkClick r:id="rId3"/>
              </a:rPr>
              <a:t>cz</a:t>
            </a:r>
            <a:r>
              <a:rPr lang="cs-CZ" sz="2200" dirty="0">
                <a:latin typeface="Book Antiqua" pitchFamily="18" charset="0"/>
              </a:rPr>
              <a:t> </a:t>
            </a:r>
          </a:p>
          <a:p>
            <a:pPr algn="ctr"/>
            <a:endParaRPr lang="cs-CZ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matematiky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sz="2300" b="1" dirty="0">
                <a:latin typeface="Book Antiqua" pitchFamily="18" charset="0"/>
              </a:rPr>
              <a:t>Při výuce využíváme i další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doplňkové materiály </a:t>
            </a:r>
            <a:r>
              <a:rPr lang="cs-CZ" sz="2300" b="1" dirty="0">
                <a:latin typeface="Book Antiqua" pitchFamily="18" charset="0"/>
              </a:rPr>
              <a:t>z téhož nakladatelství.</a:t>
            </a:r>
          </a:p>
        </p:txBody>
      </p:sp>
      <p:pic>
        <p:nvPicPr>
          <p:cNvPr id="5" name="Zástupný symbol pro obsah 4" descr="IMG-20210222-WA0008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20000"/>
          </a:blip>
          <a:srcRect l="7614" r="7510" b="5613"/>
          <a:stretch>
            <a:fillRect/>
          </a:stretch>
        </p:blipFill>
        <p:spPr>
          <a:xfrm rot="16200000">
            <a:off x="2435204" y="1389332"/>
            <a:ext cx="4273593" cy="6336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</a:t>
            </a:r>
            <a:r>
              <a:rPr lang="cs-CZ" sz="4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angličtiny</a:t>
            </a:r>
            <a:endParaRPr lang="cs-CZ" sz="40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824536" cy="5229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400" dirty="0">
                <a:latin typeface="Book Antiqua" pitchFamily="18" charset="0"/>
              </a:rPr>
              <a:t>výuka angličtiny </a:t>
            </a:r>
            <a:r>
              <a:rPr lang="cs-CZ" sz="2400" b="1" dirty="0">
                <a:latin typeface="Book Antiqua" pitchFamily="18" charset="0"/>
              </a:rPr>
              <a:t>od 3. ročníku</a:t>
            </a:r>
          </a:p>
          <a:p>
            <a:pPr>
              <a:buFont typeface="Wingdings" pitchFamily="2" charset="2"/>
              <a:buChar char="§"/>
            </a:pPr>
            <a:r>
              <a:rPr lang="cs-CZ" sz="2400" b="1" dirty="0">
                <a:latin typeface="Book Antiqua" pitchFamily="18" charset="0"/>
              </a:rPr>
              <a:t>ucelený soubor vzdělávacích materiálů</a:t>
            </a:r>
            <a:r>
              <a:rPr lang="cs-CZ" sz="2400" dirty="0">
                <a:latin typeface="Book Antiqua" pitchFamily="18" charset="0"/>
              </a:rPr>
              <a:t> (řada učebnic a pracovních sešitů od nakladatelství SPN)</a:t>
            </a:r>
            <a:endParaRPr lang="cs-CZ" sz="2400" b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cs-CZ" sz="2400" b="1" dirty="0">
                <a:latin typeface="Book Antiqua" pitchFamily="18" charset="0"/>
              </a:rPr>
              <a:t>zvukové nahrávky</a:t>
            </a:r>
            <a:r>
              <a:rPr lang="cs-CZ" sz="2400" dirty="0">
                <a:latin typeface="Book Antiqua" pitchFamily="18" charset="0"/>
              </a:rPr>
              <a:t> k učebnici</a:t>
            </a:r>
            <a:r>
              <a:rPr lang="cs-CZ" sz="2400" b="1" dirty="0">
                <a:latin typeface="Book Antiqua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cs-CZ" sz="2400" b="1" dirty="0">
                <a:latin typeface="Book Antiqua" pitchFamily="18" charset="0"/>
              </a:rPr>
              <a:t>aktivizující metody ve výuce</a:t>
            </a:r>
          </a:p>
          <a:p>
            <a:pPr>
              <a:buFont typeface="Wingdings" pitchFamily="2" charset="2"/>
              <a:buChar char="§"/>
            </a:pPr>
            <a:r>
              <a:rPr lang="cs-CZ" sz="2400" b="1" dirty="0">
                <a:latin typeface="Book Antiqua" pitchFamily="18" charset="0"/>
              </a:rPr>
              <a:t>zaměření výuky: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i="1" dirty="0">
                <a:latin typeface="Book Antiqua" pitchFamily="18" charset="0"/>
              </a:rPr>
              <a:t>motivace učit se cizímu jazyku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i="1" dirty="0">
                <a:latin typeface="Book Antiqua" pitchFamily="18" charset="0"/>
              </a:rPr>
              <a:t>nácvik správné výslovnosti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i="1" dirty="0">
                <a:latin typeface="Book Antiqua" pitchFamily="18" charset="0"/>
              </a:rPr>
              <a:t>osvojení si základů slovní zásoby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i="1" dirty="0">
                <a:latin typeface="Book Antiqua" pitchFamily="18" charset="0"/>
              </a:rPr>
              <a:t>konverzační dovednosti přiměřené věku žáků</a:t>
            </a:r>
          </a:p>
          <a:p>
            <a:pPr lvl="1">
              <a:buFont typeface="Wingdings" pitchFamily="2" charset="2"/>
              <a:buChar char="§"/>
            </a:pPr>
            <a:endParaRPr lang="cs-CZ" sz="2000" dirty="0">
              <a:latin typeface="Book Antiqua" pitchFamily="18" charset="0"/>
            </a:endParaRPr>
          </a:p>
          <a:p>
            <a:pPr marL="0" indent="0">
              <a:buNone/>
            </a:pPr>
            <a:endParaRPr lang="cs-CZ" sz="2400" dirty="0">
              <a:latin typeface="Book Antiqua" pitchFamily="18" charset="0"/>
            </a:endParaRPr>
          </a:p>
          <a:p>
            <a:pPr>
              <a:buNone/>
            </a:pPr>
            <a:endParaRPr lang="cs-CZ" sz="2500" b="1" dirty="0">
              <a:latin typeface="Book Antiqua" pitchFamily="18" charset="0"/>
            </a:endParaRPr>
          </a:p>
        </p:txBody>
      </p:sp>
      <p:pic>
        <p:nvPicPr>
          <p:cNvPr id="7" name="Zástupný symbol pro obsah 6" descr="IMG-20210219-WA0002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20000"/>
          </a:blip>
          <a:srcRect l="3394" t="11655" r="1147" b="13568"/>
          <a:stretch>
            <a:fillRect/>
          </a:stretch>
        </p:blipFill>
        <p:spPr>
          <a:xfrm rot="16200000">
            <a:off x="4877635" y="1755215"/>
            <a:ext cx="4032448" cy="421166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B666171-1BB4-480E-93D3-B773B872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</a:t>
            </a:r>
            <a:r>
              <a:rPr lang="cs-CZ" sz="44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angličtiny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7939DA8-A6CB-4605-B245-FDF6598DD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417638"/>
            <a:ext cx="4244280" cy="51077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500" dirty="0">
                <a:latin typeface="Book Antiqua" panose="02040602050305030304" pitchFamily="18" charset="0"/>
              </a:rPr>
              <a:t>K</a:t>
            </a:r>
            <a:r>
              <a:rPr lang="cs-CZ" sz="2500" dirty="0" smtClean="0">
                <a:latin typeface="Book Antiqua" panose="02040602050305030304" pitchFamily="18" charset="0"/>
              </a:rPr>
              <a:t> </a:t>
            </a:r>
            <a:r>
              <a:rPr lang="cs-CZ" sz="2500" dirty="0">
                <a:latin typeface="Book Antiqua" panose="02040602050305030304" pitchFamily="18" charset="0"/>
              </a:rPr>
              <a:t>procvičování anglických slovíček a frází </a:t>
            </a:r>
            <a:r>
              <a:rPr lang="cs-CZ" sz="2500" dirty="0" smtClean="0">
                <a:latin typeface="Book Antiqua" panose="02040602050305030304" pitchFamily="18" charset="0"/>
              </a:rPr>
              <a:t>mohou žáci využít aplikaci </a:t>
            </a:r>
            <a:r>
              <a:rPr lang="cs-CZ" sz="2500" b="1" dirty="0" err="1">
                <a:solidFill>
                  <a:srgbClr val="FF6600"/>
                </a:solidFill>
                <a:latin typeface="Book Antiqua" panose="02040602050305030304" pitchFamily="18" charset="0"/>
              </a:rPr>
              <a:t>WocaBee</a:t>
            </a:r>
            <a:r>
              <a:rPr lang="cs-CZ" sz="2500" dirty="0">
                <a:latin typeface="Book Antiqua" panose="0204060205030503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cs-CZ" sz="2500" dirty="0">
                <a:latin typeface="Book Antiqua" panose="02040602050305030304" pitchFamily="18" charset="0"/>
              </a:rPr>
              <a:t>Aplikaci </a:t>
            </a:r>
            <a:r>
              <a:rPr lang="cs-CZ" sz="2500" b="1" dirty="0">
                <a:latin typeface="Book Antiqua" panose="02040602050305030304" pitchFamily="18" charset="0"/>
              </a:rPr>
              <a:t>není nutné instalovat</a:t>
            </a:r>
            <a:r>
              <a:rPr lang="cs-CZ" sz="2500" dirty="0">
                <a:latin typeface="Book Antiqua" panose="02040602050305030304" pitchFamily="18" charset="0"/>
              </a:rPr>
              <a:t> a dokonce </a:t>
            </a:r>
            <a:r>
              <a:rPr lang="cs-CZ" sz="2500" b="1" dirty="0">
                <a:latin typeface="Book Antiqua" panose="02040602050305030304" pitchFamily="18" charset="0"/>
              </a:rPr>
              <a:t>funguje na každém zařízení</a:t>
            </a:r>
            <a:r>
              <a:rPr lang="cs-CZ" sz="2500" dirty="0">
                <a:latin typeface="Book Antiqua" panose="02040602050305030304" pitchFamily="18" charset="0"/>
              </a:rPr>
              <a:t> (mobil, tablet, notebook).</a:t>
            </a:r>
          </a:p>
          <a:p>
            <a:pPr marL="0" indent="0" algn="ctr">
              <a:buNone/>
            </a:pPr>
            <a:r>
              <a:rPr lang="cs-CZ" sz="2500" b="1" dirty="0">
                <a:latin typeface="Book Antiqua" panose="02040602050305030304" pitchFamily="18" charset="0"/>
              </a:rPr>
              <a:t>Více informací </a:t>
            </a:r>
            <a:r>
              <a:rPr lang="cs-CZ" sz="2500" dirty="0">
                <a:latin typeface="Book Antiqua" panose="02040602050305030304" pitchFamily="18" charset="0"/>
              </a:rPr>
              <a:t>o aplikaci naleznete </a:t>
            </a:r>
            <a:r>
              <a:rPr lang="cs-CZ" sz="2500" b="1" dirty="0">
                <a:latin typeface="Book Antiqua" panose="02040602050305030304" pitchFamily="18" charset="0"/>
              </a:rPr>
              <a:t>na</a:t>
            </a:r>
            <a:r>
              <a:rPr lang="cs-CZ" sz="2500" dirty="0">
                <a:latin typeface="Book Antiqua" panose="02040602050305030304" pitchFamily="18" charset="0"/>
              </a:rPr>
              <a:t>: </a:t>
            </a:r>
            <a:r>
              <a:rPr lang="cs-CZ" sz="2500" dirty="0">
                <a:latin typeface="Book Antiqua" panose="02040602050305030304" pitchFamily="18" charset="0"/>
                <a:hlinkClick r:id="rId2"/>
              </a:rPr>
              <a:t>www.wocabee.app</a:t>
            </a:r>
            <a:r>
              <a:rPr lang="cs-CZ" sz="2500" dirty="0">
                <a:latin typeface="Book Antiqua" panose="02040602050305030304" pitchFamily="18" charset="0"/>
              </a:rPr>
              <a:t>  </a:t>
            </a:r>
            <a:endParaRPr lang="cs-CZ" sz="2500" dirty="0" smtClean="0">
              <a:latin typeface="Book Antiqua" panose="02040602050305030304" pitchFamily="18" charset="0"/>
            </a:endParaRP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86203095-83A0-418A-90F5-D7F7F126A8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latin typeface="Book Antiqua" panose="02040602050305030304" pitchFamily="18" charset="0"/>
              </a:rPr>
              <a:t>Ve školním roce 2019/2020 se žáci 5. ročníku umístili na prvním místě v soutěži </a:t>
            </a:r>
            <a:r>
              <a:rPr lang="cs-CZ" sz="2800" b="1" dirty="0">
                <a:solidFill>
                  <a:srgbClr val="FF6600"/>
                </a:solidFill>
                <a:latin typeface="Book Antiqua" panose="02040602050305030304" pitchFamily="18" charset="0"/>
              </a:rPr>
              <a:t>JARNÍ WOCABEE ŠAMPIONÁT 2020</a:t>
            </a:r>
            <a:r>
              <a:rPr lang="cs-CZ" sz="2800" dirty="0">
                <a:latin typeface="Book Antiqua" panose="02040602050305030304" pitchFamily="18" charset="0"/>
              </a:rPr>
              <a:t>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IMG_20210222_093945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7468" t="4100" r="8533" b="6651"/>
          <a:stretch>
            <a:fillRect/>
          </a:stretch>
        </p:blipFill>
        <p:spPr>
          <a:xfrm rot="16200000">
            <a:off x="5400092" y="3609020"/>
            <a:ext cx="259228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28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Výuka informatiky na naší škole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41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500" dirty="0" smtClean="0">
                <a:latin typeface="Book Antiqua" pitchFamily="18" charset="0"/>
              </a:rPr>
              <a:t>Orientovat se ve světě moderních technologií je v dnešní době nezbytností. </a:t>
            </a:r>
            <a:r>
              <a:rPr lang="cs-CZ" sz="2500" b="1" dirty="0" smtClean="0">
                <a:latin typeface="Book Antiqua" pitchFamily="18" charset="0"/>
              </a:rPr>
              <a:t>Informatiku vyučujeme ve 4. a 5. ročníku.</a:t>
            </a:r>
          </a:p>
          <a:p>
            <a:pPr marL="0" indent="0" algn="ctr">
              <a:buNone/>
            </a:pPr>
            <a:r>
              <a:rPr lang="cs-CZ" sz="2500" dirty="0" smtClean="0">
                <a:latin typeface="Book Antiqua" pitchFamily="18" charset="0"/>
              </a:rPr>
              <a:t>Žáci </a:t>
            </a:r>
            <a:r>
              <a:rPr lang="cs-CZ" sz="2500" dirty="0">
                <a:latin typeface="Book Antiqua" pitchFamily="18" charset="0"/>
              </a:rPr>
              <a:t>při výuce </a:t>
            </a:r>
            <a:r>
              <a:rPr lang="cs-CZ" sz="2500" dirty="0" smtClean="0">
                <a:latin typeface="Book Antiqua" pitchFamily="18" charset="0"/>
              </a:rPr>
              <a:t>používají </a:t>
            </a:r>
            <a:r>
              <a:rPr lang="cs-CZ" sz="2500" dirty="0" smtClean="0">
                <a:latin typeface="Book Antiqua" pitchFamily="18" charset="0"/>
              </a:rPr>
              <a:t>především </a:t>
            </a:r>
            <a:r>
              <a:rPr lang="cs-CZ" sz="2500" b="1" dirty="0" smtClean="0">
                <a:latin typeface="Book Antiqua" pitchFamily="18" charset="0"/>
              </a:rPr>
              <a:t>notebooky. </a:t>
            </a:r>
            <a:endParaRPr lang="cs-CZ" sz="2500" dirty="0">
              <a:latin typeface="Book Antiqua" pitchFamily="18" charset="0"/>
            </a:endParaRPr>
          </a:p>
        </p:txBody>
      </p:sp>
      <p:pic>
        <p:nvPicPr>
          <p:cNvPr id="5" name="Zástupný symbol pro obsah 4" descr="IMG-20210302-WA0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49329" b="4996"/>
          <a:stretch>
            <a:fillRect/>
          </a:stretch>
        </p:blipFill>
        <p:spPr>
          <a:xfrm>
            <a:off x="4860032" y="1556792"/>
            <a:ext cx="3960440" cy="2376264"/>
          </a:xfrm>
        </p:spPr>
      </p:pic>
      <p:pic>
        <p:nvPicPr>
          <p:cNvPr id="6" name="Obrázek 5" descr="IMG-20210302-WA0001.jpg"/>
          <p:cNvPicPr>
            <a:picLocks noChangeAspect="1"/>
          </p:cNvPicPr>
          <p:nvPr/>
        </p:nvPicPr>
        <p:blipFill>
          <a:blip r:embed="rId2" cstate="print"/>
          <a:srcRect t="9051" b="51050"/>
          <a:stretch>
            <a:fillRect/>
          </a:stretch>
        </p:blipFill>
        <p:spPr>
          <a:xfrm rot="10800000">
            <a:off x="4860029" y="3933056"/>
            <a:ext cx="3948026" cy="21602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NA cestě za poznáním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500" b="1" dirty="0">
                <a:latin typeface="Book Antiqua" pitchFamily="18" charset="0"/>
              </a:rPr>
              <a:t>prvouka</a:t>
            </a:r>
            <a:r>
              <a:rPr lang="cs-CZ" sz="2500" dirty="0">
                <a:latin typeface="Book Antiqua" pitchFamily="18" charset="0"/>
              </a:rPr>
              <a:t> (1. – 3. ročník)</a:t>
            </a:r>
          </a:p>
          <a:p>
            <a:pPr lvl="1">
              <a:buFont typeface="Wingdings" pitchFamily="2" charset="2"/>
              <a:buChar char="§"/>
            </a:pPr>
            <a:r>
              <a:rPr lang="cs-CZ" sz="2100" dirty="0">
                <a:latin typeface="Book Antiqua" pitchFamily="18" charset="0"/>
              </a:rPr>
              <a:t>1. a 2</a:t>
            </a:r>
            <a:r>
              <a:rPr lang="cs-CZ" sz="2100" dirty="0" smtClean="0">
                <a:latin typeface="Book Antiqua" pitchFamily="18" charset="0"/>
              </a:rPr>
              <a:t>. a 3. </a:t>
            </a:r>
            <a:r>
              <a:rPr lang="cs-CZ" sz="2100" dirty="0">
                <a:latin typeface="Book Antiqua" pitchFamily="18" charset="0"/>
              </a:rPr>
              <a:t>ročník </a:t>
            </a:r>
            <a:r>
              <a:rPr lang="cs-CZ" sz="2100" b="1" i="1" dirty="0">
                <a:solidFill>
                  <a:srgbClr val="FF6600"/>
                </a:solidFill>
                <a:latin typeface="Book Antiqua" pitchFamily="18" charset="0"/>
              </a:rPr>
              <a:t>Oskarova prvouka</a:t>
            </a:r>
            <a:r>
              <a:rPr lang="cs-CZ" sz="2100" dirty="0">
                <a:solidFill>
                  <a:srgbClr val="FF6600"/>
                </a:solidFill>
                <a:latin typeface="Book Antiqua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b="1" i="1" dirty="0" smtClean="0">
                <a:latin typeface="Book Antiqua" pitchFamily="18" charset="0"/>
              </a:rPr>
              <a:t>srozumitelná </a:t>
            </a:r>
            <a:r>
              <a:rPr lang="cs-CZ" sz="2000" b="1" i="1" dirty="0">
                <a:latin typeface="Book Antiqua" pitchFamily="18" charset="0"/>
              </a:rPr>
              <a:t>zadání, myšlenkové mapy, čtení s porozuměním, používání samolepek, průběžné sebehodnocení</a:t>
            </a:r>
          </a:p>
          <a:p>
            <a:pPr lvl="1">
              <a:buNone/>
            </a:pPr>
            <a:endParaRPr lang="cs-CZ" sz="2100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cs-CZ" sz="2500" b="1" dirty="0">
                <a:latin typeface="Book Antiqua" pitchFamily="18" charset="0"/>
              </a:rPr>
              <a:t>vlastivěda</a:t>
            </a:r>
            <a:r>
              <a:rPr lang="cs-CZ" sz="2500" dirty="0">
                <a:latin typeface="Book Antiqua" pitchFamily="18" charset="0"/>
              </a:rPr>
              <a:t>, </a:t>
            </a:r>
            <a:r>
              <a:rPr lang="cs-CZ" sz="2500" b="1" dirty="0">
                <a:latin typeface="Book Antiqua" pitchFamily="18" charset="0"/>
              </a:rPr>
              <a:t>přírodověda</a:t>
            </a:r>
            <a:r>
              <a:rPr lang="cs-CZ" sz="2500" dirty="0">
                <a:latin typeface="Book Antiqua" pitchFamily="18" charset="0"/>
              </a:rPr>
              <a:t> (4. a 5. ročník)</a:t>
            </a:r>
          </a:p>
          <a:p>
            <a:pPr lvl="1">
              <a:buFont typeface="Wingdings" pitchFamily="2" charset="2"/>
              <a:buChar char="§"/>
            </a:pPr>
            <a:r>
              <a:rPr lang="cs-CZ" sz="2100" dirty="0">
                <a:latin typeface="Book Antiqua" pitchFamily="18" charset="0"/>
              </a:rPr>
              <a:t>osvědčená </a:t>
            </a:r>
            <a:r>
              <a:rPr lang="cs-CZ" sz="2100" b="1" dirty="0">
                <a:latin typeface="Book Antiqua" pitchFamily="18" charset="0"/>
              </a:rPr>
              <a:t>učební řada </a:t>
            </a:r>
            <a:r>
              <a:rPr lang="cs-CZ" sz="2100" dirty="0">
                <a:latin typeface="Book Antiqua" pitchFamily="18" charset="0"/>
              </a:rPr>
              <a:t>od nakladatelství SPN</a:t>
            </a:r>
          </a:p>
          <a:p>
            <a:pPr lvl="1">
              <a:buFont typeface="Wingdings" pitchFamily="2" charset="2"/>
              <a:buChar char="§"/>
            </a:pPr>
            <a:r>
              <a:rPr lang="cs-CZ" sz="2100" dirty="0">
                <a:latin typeface="Book Antiqua" pitchFamily="18" charset="0"/>
              </a:rPr>
              <a:t>důraz na </a:t>
            </a:r>
            <a:r>
              <a:rPr lang="cs-CZ" sz="2100" b="1" dirty="0">
                <a:latin typeface="Book Antiqua" pitchFamily="18" charset="0"/>
              </a:rPr>
              <a:t>práci s mapou</a:t>
            </a:r>
            <a:endParaRPr lang="cs-CZ" sz="2100" dirty="0">
              <a:latin typeface="Book Antiqu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cs-CZ" sz="2100" b="1" dirty="0">
                <a:latin typeface="Book Antiqua" pitchFamily="18" charset="0"/>
              </a:rPr>
              <a:t>využívání informačních technologií při výuce</a:t>
            </a:r>
            <a:endParaRPr lang="cs-CZ" sz="2100" dirty="0">
              <a:latin typeface="Book Antiqu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cs-CZ" sz="2100" b="1" dirty="0">
                <a:latin typeface="Book Antiqua" pitchFamily="18" charset="0"/>
              </a:rPr>
              <a:t>tematické vycházky , návštěvy památek a kulturních institucí</a:t>
            </a:r>
            <a:endParaRPr lang="cs-CZ" sz="2500" b="1" dirty="0">
              <a:latin typeface="Book Antiqua" pitchFamily="18" charset="0"/>
            </a:endParaRPr>
          </a:p>
          <a:p>
            <a:pPr>
              <a:buNone/>
            </a:pPr>
            <a:endParaRPr lang="cs-CZ" sz="25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4" descr="IMG_20210223_104238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l="2419" r="8485"/>
          <a:stretch>
            <a:fillRect/>
          </a:stretch>
        </p:blipFill>
        <p:spPr>
          <a:xfrm rot="16200000">
            <a:off x="1691681" y="-953196"/>
            <a:ext cx="5760639" cy="862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„BEZ HUDBY BY BYL ŽIVOT CHYBOU“</a:t>
            </a:r>
            <a:br>
              <a:rPr lang="cs-CZ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</a:br>
            <a:r>
              <a:rPr lang="cs-CZ" sz="1800" i="1" dirty="0">
                <a:latin typeface="Book Antiqua" pitchFamily="18" charset="0"/>
              </a:rPr>
              <a:t>F. </a:t>
            </a:r>
            <a:r>
              <a:rPr lang="cs-CZ" sz="1800" i="1" dirty="0" err="1">
                <a:latin typeface="Book Antiqua" pitchFamily="18" charset="0"/>
              </a:rPr>
              <a:t>Nietzsche</a:t>
            </a:r>
            <a:r>
              <a:rPr lang="cs-CZ" sz="1800" i="1" dirty="0">
                <a:latin typeface="Book Antiqua" pitchFamily="18" charset="0"/>
              </a:rPr>
              <a:t> (německý filozof)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79512" y="1700808"/>
            <a:ext cx="4038600" cy="4525963"/>
          </a:xfrm>
        </p:spPr>
        <p:txBody>
          <a:bodyPr>
            <a:normAutofit/>
          </a:bodyPr>
          <a:lstStyle/>
          <a:p>
            <a:r>
              <a:rPr lang="cs-CZ" sz="2300" b="1" dirty="0">
                <a:latin typeface="Book Antiqua" pitchFamily="18" charset="0"/>
              </a:rPr>
              <a:t>ucelená řada učebnic </a:t>
            </a:r>
            <a:r>
              <a:rPr lang="cs-CZ" sz="2300" dirty="0">
                <a:latin typeface="Book Antiqua" pitchFamily="18" charset="0"/>
              </a:rPr>
              <a:t>pro výuku </a:t>
            </a:r>
            <a:r>
              <a:rPr lang="cs-CZ" sz="2300" b="1" dirty="0">
                <a:latin typeface="Book Antiqua" pitchFamily="18" charset="0"/>
              </a:rPr>
              <a:t>hudební výchovy</a:t>
            </a:r>
            <a:r>
              <a:rPr lang="cs-CZ" sz="2300" dirty="0">
                <a:latin typeface="Book Antiqua" pitchFamily="18" charset="0"/>
              </a:rPr>
              <a:t> od nakladatelství SPN</a:t>
            </a:r>
          </a:p>
          <a:p>
            <a:r>
              <a:rPr lang="cs-CZ" sz="2300" b="1" dirty="0">
                <a:latin typeface="Book Antiqua" pitchFamily="18" charset="0"/>
              </a:rPr>
              <a:t>činnostní pojetí učebnic</a:t>
            </a:r>
            <a:endParaRPr lang="cs-CZ" sz="2300" dirty="0">
              <a:latin typeface="Book Antiqua" pitchFamily="18" charset="0"/>
            </a:endParaRPr>
          </a:p>
          <a:p>
            <a:pPr lvl="1"/>
            <a:r>
              <a:rPr lang="cs-CZ" sz="2000" b="1" i="1" dirty="0">
                <a:latin typeface="Book Antiqua" pitchFamily="18" charset="0"/>
              </a:rPr>
              <a:t>zpěv</a:t>
            </a:r>
          </a:p>
          <a:p>
            <a:pPr lvl="1"/>
            <a:r>
              <a:rPr lang="cs-CZ" sz="2000" b="1" i="1" dirty="0">
                <a:latin typeface="Book Antiqua" pitchFamily="18" charset="0"/>
              </a:rPr>
              <a:t>hudebně pohybové aktivity</a:t>
            </a:r>
          </a:p>
          <a:p>
            <a:pPr lvl="1"/>
            <a:r>
              <a:rPr lang="cs-CZ" sz="2000" b="1" i="1" dirty="0">
                <a:latin typeface="Book Antiqua" pitchFamily="18" charset="0"/>
              </a:rPr>
              <a:t>instrumentální činnost a poslech</a:t>
            </a:r>
          </a:p>
          <a:p>
            <a:pPr>
              <a:buNone/>
            </a:pPr>
            <a:endParaRPr lang="cs-CZ" sz="1900" i="1" dirty="0">
              <a:latin typeface="Book Antiqua" pitchFamily="18" charset="0"/>
            </a:endParaRPr>
          </a:p>
          <a:p>
            <a:pPr lvl="1">
              <a:buNone/>
            </a:pPr>
            <a:endParaRPr lang="cs-CZ" sz="1900" i="1" dirty="0">
              <a:latin typeface="Book Antiqua" pitchFamily="18" charset="0"/>
            </a:endParaRPr>
          </a:p>
        </p:txBody>
      </p:sp>
      <p:pic>
        <p:nvPicPr>
          <p:cNvPr id="6" name="Zástupný symbol pro obsah 5" descr="IMG_20210226_095601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10000"/>
          </a:blip>
          <a:srcRect t="6882" r="5389" b="10386"/>
          <a:stretch>
            <a:fillRect/>
          </a:stretch>
        </p:blipFill>
        <p:spPr>
          <a:xfrm rot="16200000">
            <a:off x="4552480" y="1360290"/>
            <a:ext cx="4104457" cy="478549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VÝTVARNÉ PRÁCE NAŠICH ŽÁKŮ</a:t>
            </a:r>
          </a:p>
        </p:txBody>
      </p:sp>
      <p:pic>
        <p:nvPicPr>
          <p:cNvPr id="6" name="Zástupný symbol pro obsah 5" descr="IMG_20210223_11502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rcRect l="1077" t="16542" r="1077" b="7090"/>
          <a:stretch>
            <a:fillRect/>
          </a:stretch>
        </p:blipFill>
        <p:spPr>
          <a:xfrm>
            <a:off x="179512" y="1340768"/>
            <a:ext cx="8733971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G-20210226-WA0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70" t="14951" b="5499"/>
          <a:stretch>
            <a:fillRect/>
          </a:stretch>
        </p:blipFill>
        <p:spPr>
          <a:xfrm>
            <a:off x="89803" y="548680"/>
            <a:ext cx="8964395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IMG_20210224_1403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4027" b="9374"/>
          <a:stretch>
            <a:fillRect/>
          </a:stretch>
        </p:blipFill>
        <p:spPr>
          <a:xfrm>
            <a:off x="1367644" y="123979"/>
            <a:ext cx="6408712" cy="6545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G_20191219_06143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G_20200306_14450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rcRect l="2542" t="7907" r="4269" b="5117"/>
          <a:stretch>
            <a:fillRect/>
          </a:stretch>
        </p:blipFill>
        <p:spPr>
          <a:xfrm>
            <a:off x="197768" y="404664"/>
            <a:ext cx="8748464" cy="6123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Školní družina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464496" cy="56612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300" b="1" dirty="0">
                <a:latin typeface="Book Antiqua" pitchFamily="18" charset="0"/>
              </a:rPr>
              <a:t>provoz školní družiny:</a:t>
            </a:r>
            <a:r>
              <a:rPr lang="cs-CZ" sz="2300" dirty="0">
                <a:latin typeface="Book Antiqua" pitchFamily="18" charset="0"/>
              </a:rPr>
              <a:t> </a:t>
            </a:r>
            <a:r>
              <a:rPr lang="cs-CZ" sz="2300" b="1" dirty="0">
                <a:solidFill>
                  <a:srgbClr val="FF6600"/>
                </a:solidFill>
                <a:latin typeface="Book Antiqua" pitchFamily="18" charset="0"/>
              </a:rPr>
              <a:t>od 6:00 do 17:00 </a:t>
            </a:r>
            <a:r>
              <a:rPr lang="cs-CZ" sz="2300" dirty="0">
                <a:latin typeface="Book Antiqua" pitchFamily="18" charset="0"/>
              </a:rPr>
              <a:t>hodin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b="1" i="1" dirty="0">
                <a:latin typeface="Book Antiqua" pitchFamily="18" charset="0"/>
              </a:rPr>
              <a:t>tvořivé, odpočinkové, relaxační a pohybové aktivity</a:t>
            </a:r>
          </a:p>
          <a:p>
            <a:pPr lvl="1">
              <a:buFont typeface="Wingdings" pitchFamily="2" charset="2"/>
              <a:buChar char="§"/>
            </a:pPr>
            <a:r>
              <a:rPr lang="cs-CZ" sz="2000" b="1" i="1" dirty="0">
                <a:latin typeface="Book Antiqua" pitchFamily="18" charset="0"/>
              </a:rPr>
              <a:t>výtvarné a pracovní činnosti, hudební a dramatické činnosti, keramické </a:t>
            </a:r>
            <a:r>
              <a:rPr lang="cs-CZ" sz="2000" b="1" i="1" dirty="0" smtClean="0">
                <a:latin typeface="Book Antiqua" pitchFamily="18" charset="0"/>
              </a:rPr>
              <a:t>vytváření</a:t>
            </a:r>
            <a:endParaRPr lang="cs-CZ" sz="2000" b="1" i="1" dirty="0">
              <a:latin typeface="Book Antiqu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cs-CZ" sz="2000" b="1" i="1" dirty="0">
                <a:latin typeface="Book Antiqua" pitchFamily="18" charset="0"/>
              </a:rPr>
              <a:t>kolektivní hry, využívání školní zahrady a multifunkčního </a:t>
            </a:r>
            <a:r>
              <a:rPr lang="cs-CZ" sz="2000" b="1" i="1" dirty="0" smtClean="0">
                <a:latin typeface="Book Antiqua" pitchFamily="18" charset="0"/>
              </a:rPr>
              <a:t>hřiště s umělým povrchem</a:t>
            </a:r>
            <a:endParaRPr lang="cs-CZ" sz="2000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cs-CZ" sz="2300" b="1" dirty="0">
                <a:latin typeface="Book Antiqua" pitchFamily="18" charset="0"/>
              </a:rPr>
              <a:t>vybavení:</a:t>
            </a:r>
            <a:r>
              <a:rPr lang="cs-CZ" sz="2300" dirty="0">
                <a:latin typeface="Book Antiqua" pitchFamily="18" charset="0"/>
              </a:rPr>
              <a:t> interaktivní tabule, notebook, televize, tablety, deskové hry, stavebnice, hračky, knížky, pomůcky pro tvořivou činnost…</a:t>
            </a:r>
            <a:endParaRPr lang="cs-CZ" sz="2300" b="1" dirty="0">
              <a:latin typeface="Book Antiqua" pitchFamily="18" charset="0"/>
            </a:endParaRPr>
          </a:p>
        </p:txBody>
      </p:sp>
      <p:pic>
        <p:nvPicPr>
          <p:cNvPr id="5" name="Zástupný symbol pro obsah 4" descr="IMG-20210226-WA000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052736"/>
            <a:ext cx="4176464" cy="5640627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Školní družina</a:t>
            </a:r>
            <a:endParaRPr lang="cs-CZ" sz="4000" dirty="0"/>
          </a:p>
        </p:txBody>
      </p:sp>
      <p:pic>
        <p:nvPicPr>
          <p:cNvPr id="5" name="Zástupný symbol pro obsah 4" descr="IMG-20210226-WA004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052736"/>
            <a:ext cx="4248472" cy="5664630"/>
          </a:xfrm>
        </p:spPr>
      </p:pic>
      <p:pic>
        <p:nvPicPr>
          <p:cNvPr id="6" name="Zástupný symbol pro obsah 5" descr="IMG-20210226-WA00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052736"/>
            <a:ext cx="4248472" cy="566463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 descr="IMG_20210224_1343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996" b="8681"/>
          <a:stretch>
            <a:fillRect/>
          </a:stretch>
        </p:blipFill>
        <p:spPr>
          <a:xfrm>
            <a:off x="173286" y="404663"/>
            <a:ext cx="8797429" cy="5563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G-20210226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6088" r="297" b="3908"/>
          <a:stretch>
            <a:fillRect/>
          </a:stretch>
        </p:blipFill>
        <p:spPr>
          <a:xfrm>
            <a:off x="971600" y="188640"/>
            <a:ext cx="4464496" cy="4179528"/>
          </a:xfrm>
        </p:spPr>
      </p:pic>
      <p:pic>
        <p:nvPicPr>
          <p:cNvPr id="5" name="Obrázek 4" descr="IMG-20210226-WA0003.jpg"/>
          <p:cNvPicPr>
            <a:picLocks noChangeAspect="1"/>
          </p:cNvPicPr>
          <p:nvPr/>
        </p:nvPicPr>
        <p:blipFill>
          <a:blip r:embed="rId3" cstate="print"/>
          <a:srcRect t="27950" b="22700"/>
          <a:stretch>
            <a:fillRect/>
          </a:stretch>
        </p:blipFill>
        <p:spPr>
          <a:xfrm>
            <a:off x="2915816" y="3284984"/>
            <a:ext cx="5143500" cy="3384376"/>
          </a:xfrm>
          <a:prstGeom prst="rect">
            <a:avLst/>
          </a:prstGeom>
        </p:spPr>
      </p:pic>
      <p:pic>
        <p:nvPicPr>
          <p:cNvPr id="7" name="Obrázek 6" descr="IMG-20210226-WA0014.jpg"/>
          <p:cNvPicPr>
            <a:picLocks noChangeAspect="1"/>
          </p:cNvPicPr>
          <p:nvPr/>
        </p:nvPicPr>
        <p:blipFill>
          <a:blip r:embed="rId4" cstate="print"/>
          <a:srcRect t="3801" b="6951"/>
          <a:stretch>
            <a:fillRect/>
          </a:stretch>
        </p:blipFill>
        <p:spPr>
          <a:xfrm>
            <a:off x="5508104" y="188640"/>
            <a:ext cx="2551738" cy="303652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 descr="IMG-20210226-WA0007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5666" t="8587" r="7359"/>
          <a:stretch>
            <a:fillRect/>
          </a:stretch>
        </p:blipFill>
        <p:spPr>
          <a:xfrm>
            <a:off x="107504" y="260648"/>
            <a:ext cx="4419004" cy="6192688"/>
          </a:xfrm>
        </p:spPr>
      </p:pic>
      <p:pic>
        <p:nvPicPr>
          <p:cNvPr id="8" name="Zástupný symbol pro obsah 7" descr="IMG-20210226-WA001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3117"/>
          <a:stretch>
            <a:fillRect/>
          </a:stretch>
        </p:blipFill>
        <p:spPr>
          <a:xfrm>
            <a:off x="4499992" y="260648"/>
            <a:ext cx="4499765" cy="6192688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IMG-20210226-WA0017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3390"/>
          <a:stretch>
            <a:fillRect/>
          </a:stretch>
        </p:blipFill>
        <p:spPr>
          <a:xfrm>
            <a:off x="2051720" y="188640"/>
            <a:ext cx="5040560" cy="6492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IMG_20210225_1254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457" b="16636"/>
          <a:stretch>
            <a:fillRect/>
          </a:stretch>
        </p:blipFill>
        <p:spPr>
          <a:xfrm>
            <a:off x="1187624" y="116632"/>
            <a:ext cx="6840760" cy="655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cs-CZ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Kroužky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512" y="1052736"/>
            <a:ext cx="4326632" cy="56166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2300" dirty="0">
                <a:latin typeface="Book Antiqua" panose="02040602050305030304" pitchFamily="18" charset="0"/>
              </a:rPr>
              <a:t>Ve školním roce </a:t>
            </a:r>
            <a:r>
              <a:rPr lang="cs-CZ" sz="2300" b="1" dirty="0">
                <a:latin typeface="Book Antiqua" panose="02040602050305030304" pitchFamily="18" charset="0"/>
              </a:rPr>
              <a:t>2019/2020 </a:t>
            </a:r>
            <a:r>
              <a:rPr lang="cs-CZ" sz="2300" dirty="0">
                <a:latin typeface="Book Antiqua" panose="02040602050305030304" pitchFamily="18" charset="0"/>
              </a:rPr>
              <a:t>jsme nabízeli tyto </a:t>
            </a:r>
            <a:r>
              <a:rPr lang="cs-CZ" sz="2300" b="1" dirty="0">
                <a:latin typeface="Book Antiqua" panose="02040602050305030304" pitchFamily="18" charset="0"/>
              </a:rPr>
              <a:t>kroužky</a:t>
            </a:r>
            <a:r>
              <a:rPr lang="cs-CZ" sz="2300" dirty="0">
                <a:latin typeface="Book Antiqua" panose="02040602050305030304" pitchFamily="18" charset="0"/>
              </a:rPr>
              <a:t>: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cs-CZ" sz="2300" b="1" i="1" dirty="0">
                <a:solidFill>
                  <a:srgbClr val="FF6600"/>
                </a:solidFill>
                <a:latin typeface="Book Antiqua" panose="02040602050305030304" pitchFamily="18" charset="0"/>
              </a:rPr>
              <a:t>Florbal</a:t>
            </a:r>
            <a:r>
              <a:rPr lang="cs-CZ" sz="2300" dirty="0">
                <a:latin typeface="Book Antiqua" panose="02040602050305030304" pitchFamily="18" charset="0"/>
              </a:rPr>
              <a:t> (září-říjen, z důvodu uzavření škol na jaře neobnoven)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cs-CZ" sz="2300" b="1" i="1" dirty="0">
                <a:solidFill>
                  <a:srgbClr val="FF6600"/>
                </a:solidFill>
                <a:latin typeface="Book Antiqua" panose="02040602050305030304" pitchFamily="18" charset="0"/>
              </a:rPr>
              <a:t>Historicko-vlastivědný kroužek </a:t>
            </a:r>
            <a:r>
              <a:rPr lang="cs-CZ" sz="2300" dirty="0">
                <a:latin typeface="Book Antiqua" panose="02040602050305030304" pitchFamily="18" charset="0"/>
              </a:rPr>
              <a:t>(listopad-únor)</a:t>
            </a:r>
          </a:p>
          <a:p>
            <a:pPr>
              <a:buNone/>
            </a:pPr>
            <a:endParaRPr lang="cs-CZ" sz="2300" dirty="0">
              <a:latin typeface="Book Antiqua" panose="02040602050305030304" pitchFamily="18" charset="0"/>
            </a:endParaRPr>
          </a:p>
          <a:p>
            <a:pPr algn="ctr">
              <a:buNone/>
            </a:pPr>
            <a:r>
              <a:rPr lang="cs-CZ" sz="2300" dirty="0">
                <a:latin typeface="Book Antiqua" panose="02040602050305030304" pitchFamily="18" charset="0"/>
              </a:rPr>
              <a:t>	Žáci 1. – 3. ročníku měli ve školním roce  2019/2020 možnost navštěvovat </a:t>
            </a:r>
            <a:r>
              <a:rPr lang="cs-CZ" sz="2300" b="1" i="1" dirty="0">
                <a:solidFill>
                  <a:srgbClr val="FF6600"/>
                </a:solidFill>
                <a:latin typeface="Book Antiqua" panose="02040602050305030304" pitchFamily="18" charset="0"/>
              </a:rPr>
              <a:t>kroužek angličtiny</a:t>
            </a:r>
            <a:r>
              <a:rPr lang="cs-CZ" sz="2300" dirty="0">
                <a:latin typeface="Book Antiqua" panose="02040602050305030304" pitchFamily="18" charset="0"/>
              </a:rPr>
              <a:t>, který zajišťovala </a:t>
            </a:r>
            <a:r>
              <a:rPr lang="cs-CZ" sz="2300" b="1" dirty="0">
                <a:latin typeface="Book Antiqua" panose="02040602050305030304" pitchFamily="18" charset="0"/>
              </a:rPr>
              <a:t>jazyková škola </a:t>
            </a:r>
            <a:r>
              <a:rPr lang="cs-CZ" sz="2300" b="1" dirty="0" err="1">
                <a:latin typeface="Book Antiqua" panose="02040602050305030304" pitchFamily="18" charset="0"/>
              </a:rPr>
              <a:t>School</a:t>
            </a:r>
            <a:r>
              <a:rPr lang="cs-CZ" sz="2300" b="1" dirty="0">
                <a:latin typeface="Book Antiqua" panose="02040602050305030304" pitchFamily="18" charset="0"/>
              </a:rPr>
              <a:t> </a:t>
            </a:r>
            <a:r>
              <a:rPr lang="cs-CZ" sz="2300" b="1" dirty="0" err="1">
                <a:latin typeface="Book Antiqua" panose="02040602050305030304" pitchFamily="18" charset="0"/>
              </a:rPr>
              <a:t>Tour</a:t>
            </a:r>
            <a:r>
              <a:rPr lang="cs-CZ" sz="2300" dirty="0">
                <a:latin typeface="Book Antiqua" panose="02040602050305030304" pitchFamily="18" charset="0"/>
              </a:rPr>
              <a:t>.</a:t>
            </a:r>
          </a:p>
          <a:p>
            <a:pPr algn="ctr">
              <a:buNone/>
            </a:pPr>
            <a:r>
              <a:rPr lang="cs-CZ" sz="2300" b="1" dirty="0">
                <a:latin typeface="Book Antiqua" panose="02040602050305030304" pitchFamily="18" charset="0"/>
              </a:rPr>
              <a:t>Více informací </a:t>
            </a:r>
            <a:r>
              <a:rPr lang="cs-CZ" sz="2300" dirty="0">
                <a:latin typeface="Book Antiqua" panose="02040602050305030304" pitchFamily="18" charset="0"/>
              </a:rPr>
              <a:t>o jazykové škole </a:t>
            </a:r>
            <a:r>
              <a:rPr lang="cs-CZ" sz="2300" b="1" dirty="0">
                <a:latin typeface="Book Antiqua" panose="02040602050305030304" pitchFamily="18" charset="0"/>
              </a:rPr>
              <a:t>na</a:t>
            </a:r>
            <a:r>
              <a:rPr lang="cs-CZ" sz="2300" dirty="0">
                <a:latin typeface="Book Antiqua" panose="02040602050305030304" pitchFamily="18" charset="0"/>
              </a:rPr>
              <a:t>: </a:t>
            </a:r>
            <a:r>
              <a:rPr lang="cs-CZ" sz="2300" dirty="0">
                <a:latin typeface="Book Antiqua" panose="02040602050305030304" pitchFamily="18" charset="0"/>
                <a:hlinkClick r:id="rId2"/>
              </a:rPr>
              <a:t>www.</a:t>
            </a:r>
            <a:r>
              <a:rPr lang="cs-CZ" sz="2300" dirty="0" err="1">
                <a:latin typeface="Book Antiqua" panose="02040602050305030304" pitchFamily="18" charset="0"/>
                <a:hlinkClick r:id="rId2"/>
              </a:rPr>
              <a:t>schooltour.cz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</a:p>
        </p:txBody>
      </p:sp>
      <p:pic>
        <p:nvPicPr>
          <p:cNvPr id="5" name="Zástupný symbol pro obsah 4" descr="Masaryk_Matyáš Kirlík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6317" t="4059" r="11541" b="24751"/>
          <a:stretch>
            <a:fillRect/>
          </a:stretch>
        </p:blipFill>
        <p:spPr>
          <a:xfrm rot="21083317">
            <a:off x="4600386" y="1151915"/>
            <a:ext cx="2546809" cy="3456384"/>
          </a:xfrm>
        </p:spPr>
      </p:pic>
      <p:pic>
        <p:nvPicPr>
          <p:cNvPr id="6" name="Obrázek 5" descr="Kostel sv. Prokopa_Viktorka N.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679" t="5901" r="11011" b="5901"/>
          <a:stretch>
            <a:fillRect/>
          </a:stretch>
        </p:blipFill>
        <p:spPr>
          <a:xfrm rot="691448">
            <a:off x="6228184" y="2852936"/>
            <a:ext cx="2540854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A4C150B-AE0E-4DCE-8BB5-E577DC4A6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cs-CZ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V případě dotazů se na nás neváhejte obrátit.</a:t>
            </a:r>
          </a:p>
          <a:p>
            <a:pPr marL="0" indent="0">
              <a:buNone/>
            </a:pPr>
            <a:r>
              <a:rPr lang="cs-CZ" sz="2500" b="1" dirty="0">
                <a:latin typeface="Book Antiqua" panose="02040602050305030304" pitchFamily="18" charset="0"/>
              </a:rPr>
              <a:t>Mgr. Jaroslava </a:t>
            </a:r>
            <a:r>
              <a:rPr lang="cs-CZ" sz="2500" b="1" dirty="0" err="1">
                <a:latin typeface="Book Antiqua" panose="02040602050305030304" pitchFamily="18" charset="0"/>
              </a:rPr>
              <a:t>Koželská</a:t>
            </a:r>
            <a:r>
              <a:rPr lang="cs-CZ" sz="2500" b="1" dirty="0">
                <a:latin typeface="Book Antiqua" panose="02040602050305030304" pitchFamily="18" charset="0"/>
              </a:rPr>
              <a:t> </a:t>
            </a:r>
            <a:r>
              <a:rPr lang="cs-CZ" sz="2500" dirty="0">
                <a:latin typeface="Book Antiqua" panose="02040602050305030304" pitchFamily="18" charset="0"/>
              </a:rPr>
              <a:t>(ředitelka školy)</a:t>
            </a:r>
          </a:p>
          <a:p>
            <a:pPr marL="0" indent="0">
              <a:buNone/>
            </a:pPr>
            <a:r>
              <a:rPr lang="cs-CZ" sz="2500" dirty="0">
                <a:latin typeface="Book Antiqua" panose="02040602050305030304" pitchFamily="18" charset="0"/>
              </a:rPr>
              <a:t>607 822 004</a:t>
            </a:r>
          </a:p>
          <a:p>
            <a:pPr marL="0" indent="0">
              <a:buNone/>
            </a:pPr>
            <a:r>
              <a:rPr lang="cs-CZ" sz="2500" dirty="0">
                <a:latin typeface="Book Antiqua" panose="02040602050305030304" pitchFamily="18" charset="0"/>
                <a:hlinkClick r:id="rId2"/>
              </a:rPr>
              <a:t>zs.bylany@centrum.cz</a:t>
            </a:r>
            <a:endParaRPr lang="cs-CZ" sz="25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cs-CZ" sz="2500" dirty="0">
              <a:latin typeface="Book Antiqua" panose="02040602050305030304" pitchFamily="18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79512" y="6526071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Book Antiqua" pitchFamily="18" charset="0"/>
              </a:rPr>
              <a:t>© 3. 3. 2021, </a:t>
            </a:r>
            <a:r>
              <a:rPr lang="cs-CZ" dirty="0" smtClean="0">
                <a:latin typeface="Book Antiqua" pitchFamily="18" charset="0"/>
              </a:rPr>
              <a:t>Mgr. </a:t>
            </a:r>
            <a:r>
              <a:rPr lang="cs-CZ" dirty="0" smtClean="0">
                <a:latin typeface="Book Antiqua" pitchFamily="18" charset="0"/>
              </a:rPr>
              <a:t>Stanislav </a:t>
            </a:r>
            <a:r>
              <a:rPr lang="cs-CZ" dirty="0" smtClean="0">
                <a:latin typeface="Book Antiqua" pitchFamily="18" charset="0"/>
              </a:rPr>
              <a:t>Ulman, 1. 7. 2025,  aktualizace Mgr. Jaroslava </a:t>
            </a:r>
            <a:r>
              <a:rPr lang="cs-CZ" dirty="0" err="1" smtClean="0">
                <a:latin typeface="Book Antiqua" pitchFamily="18" charset="0"/>
              </a:rPr>
              <a:t>Koželská</a:t>
            </a:r>
            <a:endParaRPr lang="cs-CZ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9338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Words>782</Words>
  <Application>Microsoft Office PowerPoint</Application>
  <PresentationFormat>Předvádění na obrazovce (4:3)</PresentationFormat>
  <Paragraphs>111</Paragraphs>
  <Slides>35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Motiv sady Office</vt:lpstr>
      <vt:lpstr>Základní škola Bylany</vt:lpstr>
      <vt:lpstr>O NÁS</vt:lpstr>
      <vt:lpstr>O nás</vt:lpstr>
      <vt:lpstr>I. třída</vt:lpstr>
      <vt:lpstr>I. třída</vt:lpstr>
      <vt:lpstr>I. třída</vt:lpstr>
      <vt:lpstr>II. třída</vt:lpstr>
      <vt:lpstr>III. třída</vt:lpstr>
      <vt:lpstr>III. třída</vt:lpstr>
      <vt:lpstr>Výuka v 1. ročníku</vt:lpstr>
      <vt:lpstr>Co je to Metoda tří startů?</vt:lpstr>
      <vt:lpstr>BALÍČEK PRO PRVŇÁČKY</vt:lpstr>
      <vt:lpstr>Výuka českého jazyka </vt:lpstr>
      <vt:lpstr>Výuka matematiky</vt:lpstr>
      <vt:lpstr>Výuka matematiky </vt:lpstr>
      <vt:lpstr>Výuka angličtiny</vt:lpstr>
      <vt:lpstr>Výuka angličtiny</vt:lpstr>
      <vt:lpstr>Výuka informatiky na naší škole</vt:lpstr>
      <vt:lpstr>NA cestě za poznáním</vt:lpstr>
      <vt:lpstr>Prezentace aplikace PowerPoint</vt:lpstr>
      <vt:lpstr>„BEZ HUDBY BY BYL ŽIVOT CHYBOU“ F. Nietzsche (německý filozof)</vt:lpstr>
      <vt:lpstr>VÝTVARNÉ PRÁCE NAŠICH ŽÁKŮ</vt:lpstr>
      <vt:lpstr>Prezentace aplikace PowerPoint</vt:lpstr>
      <vt:lpstr>Prezentace aplikace PowerPoint</vt:lpstr>
      <vt:lpstr>Prezentace aplikace PowerPoint</vt:lpstr>
      <vt:lpstr>Prezentace aplikace PowerPoint</vt:lpstr>
      <vt:lpstr>Školní družina</vt:lpstr>
      <vt:lpstr>Školní družina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Kroužky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Základní škola Bylany</dc:title>
  <dc:creator>Stanislav Ulman</dc:creator>
  <cp:lastModifiedBy>Pavel</cp:lastModifiedBy>
  <cp:revision>79</cp:revision>
  <dcterms:created xsi:type="dcterms:W3CDTF">2021-02-19T14:01:38Z</dcterms:created>
  <dcterms:modified xsi:type="dcterms:W3CDTF">2025-07-01T11:29:42Z</dcterms:modified>
</cp:coreProperties>
</file>